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9" r:id="rId2"/>
    <p:sldId id="34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4" autoAdjust="0"/>
    <p:restoredTop sz="97236" autoAdjust="0"/>
  </p:normalViewPr>
  <p:slideViewPr>
    <p:cSldViewPr snapToGrid="0" snapToObjects="1">
      <p:cViewPr>
        <p:scale>
          <a:sx n="100" d="100"/>
          <a:sy n="100" d="100"/>
        </p:scale>
        <p:origin x="-1240" y="-128"/>
      </p:cViewPr>
      <p:guideLst>
        <p:guide orient="horz" pos="23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760B-9890-E842-A713-EB448D2A7118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74D13-B0B8-C04B-AA2F-39F6D9D4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3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2623-D16B-CD4C-ACE8-BC0236EAA7D7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1A562-6C37-CE41-99D8-994A808E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6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1A562-6C37-CE41-99D8-994A808E3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1A562-6C37-CE41-99D8-994A808E3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28" y="0"/>
            <a:ext cx="6231987" cy="964406"/>
          </a:xfrm>
          <a:prstGeom prst="rect">
            <a:avLst/>
          </a:prstGeom>
        </p:spPr>
        <p:txBody>
          <a:bodyPr vert="horz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Robert Neece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28EB1-4DC2-B445-862E-7D59106F09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7EFF2A-871E-5C49-8043-DC0045CF0A66}" type="datetime1">
              <a:rPr lang="en-US" smtClean="0"/>
              <a:t>5/26/16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0025" y="1158875"/>
            <a:ext cx="8704263" cy="53609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9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28" y="0"/>
            <a:ext cx="6231987" cy="964406"/>
          </a:xfrm>
          <a:prstGeom prst="rect">
            <a:avLst/>
          </a:prstGeom>
        </p:spPr>
        <p:txBody>
          <a:bodyPr vert="horz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Robert Neece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28EB1-4DC2-B445-862E-7D59106F09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59F5EB-C58C-8E45-8216-E344BDB70B4C}" type="datetime1">
              <a:rPr lang="en-US" smtClean="0"/>
              <a:t>5/26/16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0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23554"/>
            <a:ext cx="2895600" cy="2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Robert Neece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623554"/>
            <a:ext cx="2133600" cy="228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8EB1-4DC2-B445-862E-7D59106F09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623554"/>
            <a:ext cx="2133600" cy="2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4E10B-20C0-DE47-9D6E-308B514D13ED}" type="datetime1">
              <a:rPr lang="en-US" smtClean="0"/>
              <a:t>5/26/16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53" r:id="rId4"/>
    <p:sldLayoutId id="2147483654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</a:t>
            </a:r>
            <a:r>
              <a:rPr lang="en-US" dirty="0" smtClean="0"/>
              <a:t>SC &amp; C/PE 2015-2016</a:t>
            </a:r>
            <a:endParaRPr lang="en-US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46446" y="1286955"/>
            <a:ext cx="4425554" cy="2340779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sz="1100" dirty="0"/>
          </a:p>
        </p:txBody>
      </p:sp>
      <p:pic>
        <p:nvPicPr>
          <p:cNvPr id="24" name="Picture 23" descr="VA Living Museum Ozone Garden 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15594"/>
          <a:stretch/>
        </p:blipFill>
        <p:spPr>
          <a:xfrm>
            <a:off x="66918" y="3896269"/>
            <a:ext cx="2739782" cy="28341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390" y="1049910"/>
            <a:ext cx="57773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b="1" dirty="0"/>
              <a:t>Summer </a:t>
            </a:r>
            <a:r>
              <a:rPr lang="en-US" b="1" dirty="0" smtClean="0"/>
              <a:t>2015: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5</a:t>
            </a:r>
            <a:r>
              <a:rPr lang="en-US" dirty="0" smtClean="0"/>
              <a:t> </a:t>
            </a:r>
            <a:r>
              <a:rPr lang="en-US" dirty="0"/>
              <a:t>NASA </a:t>
            </a:r>
            <a:r>
              <a:rPr lang="en-US" dirty="0" smtClean="0"/>
              <a:t>interns </a:t>
            </a:r>
          </a:p>
          <a:p>
            <a:pPr marL="0" lvl="2"/>
            <a:r>
              <a:rPr lang="en-US" dirty="0" smtClean="0"/>
              <a:t>- Re-evaluated small sensors (</a:t>
            </a:r>
            <a:r>
              <a:rPr lang="en-US" dirty="0" err="1" smtClean="0"/>
              <a:t>Calitoo</a:t>
            </a:r>
            <a:r>
              <a:rPr lang="en-US" dirty="0" smtClean="0"/>
              <a:t>) for AOD after </a:t>
            </a:r>
          </a:p>
          <a:p>
            <a:pPr marL="0" lvl="2"/>
            <a:r>
              <a:rPr lang="en-US" dirty="0" smtClean="0"/>
              <a:t>re-calibration and software updates </a:t>
            </a:r>
            <a:r>
              <a:rPr lang="en-US" dirty="0" smtClean="0"/>
              <a:t>by vendor</a:t>
            </a:r>
          </a:p>
          <a:p>
            <a:pPr marL="0" lvl="2"/>
            <a:r>
              <a:rPr lang="en-US" dirty="0" smtClean="0"/>
              <a:t>(2014 evaluation resulted in instrument recall by vendor)</a:t>
            </a:r>
          </a:p>
          <a:p>
            <a:pPr marL="0" lvl="2"/>
            <a:endParaRPr lang="en-US" sz="1200" dirty="0"/>
          </a:p>
          <a:p>
            <a:pPr marL="0" lvl="2"/>
            <a:r>
              <a:rPr lang="en-US" dirty="0" smtClean="0"/>
              <a:t>- P</a:t>
            </a:r>
            <a:r>
              <a:rPr lang="en-US" dirty="0" smtClean="0"/>
              <a:t>iloted the Ozone </a:t>
            </a:r>
            <a:r>
              <a:rPr lang="en-US" dirty="0"/>
              <a:t>G</a:t>
            </a:r>
            <a:r>
              <a:rPr lang="en-US" dirty="0" smtClean="0"/>
              <a:t>arden at Virginia Living Museum</a:t>
            </a:r>
          </a:p>
          <a:p>
            <a:pPr marL="0" lvl="2"/>
            <a:r>
              <a:rPr lang="en-US" dirty="0" err="1" smtClean="0"/>
              <a:t>Cairclip</a:t>
            </a:r>
            <a:r>
              <a:rPr lang="en-US" dirty="0" smtClean="0"/>
              <a:t> O3+NO2 sensors at CAPABLE and VLM compared to VA DEQ O3 and NO2. Leaf stippling photographs correlated with ozone throughout summer. Lessons learned documented.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1579343"/>
            <a:ext cx="3225800" cy="2432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30900" y="994567"/>
            <a:ext cx="32385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chemeClr val="dk1"/>
                </a:solidFill>
              </a:rPr>
              <a:t>Calitoo</a:t>
            </a:r>
            <a:r>
              <a:rPr lang="en" sz="1600" i="1" dirty="0" smtClean="0">
                <a:solidFill>
                  <a:schemeClr val="dk1"/>
                </a:solidFill>
              </a:rPr>
              <a:t> </a:t>
            </a:r>
            <a:r>
              <a:rPr lang="en-US" sz="1600" i="1" dirty="0" smtClean="0">
                <a:solidFill>
                  <a:schemeClr val="dk1"/>
                </a:solidFill>
              </a:rPr>
              <a:t>captures a </a:t>
            </a:r>
            <a:r>
              <a:rPr lang="en-US" sz="1600" i="1" dirty="0">
                <a:solidFill>
                  <a:schemeClr val="dk1"/>
                </a:solidFill>
              </a:rPr>
              <a:t>Canadian </a:t>
            </a:r>
            <a:r>
              <a:rPr lang="en-US" sz="1600" i="1" dirty="0" smtClean="0">
                <a:solidFill>
                  <a:schemeClr val="dk1"/>
                </a:solidFill>
              </a:rPr>
              <a:t>wildfire</a:t>
            </a:r>
          </a:p>
          <a:p>
            <a:r>
              <a:rPr lang="en-US" sz="1600" i="1" dirty="0" smtClean="0">
                <a:solidFill>
                  <a:schemeClr val="dk1"/>
                </a:solidFill>
              </a:rPr>
              <a:t> </a:t>
            </a:r>
            <a:r>
              <a:rPr lang="en-US" sz="1600" i="1" dirty="0">
                <a:solidFill>
                  <a:schemeClr val="dk1"/>
                </a:solidFill>
              </a:rPr>
              <a:t>smoke </a:t>
            </a:r>
            <a:r>
              <a:rPr lang="en-US" sz="1600" i="1" dirty="0" smtClean="0">
                <a:solidFill>
                  <a:schemeClr val="dk1"/>
                </a:solidFill>
              </a:rPr>
              <a:t>plume over Hampton, VA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879847" y="4948293"/>
            <a:ext cx="59243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b="1" dirty="0"/>
              <a:t>Spring 2016:  </a:t>
            </a:r>
            <a:r>
              <a:rPr lang="en-US" dirty="0"/>
              <a:t>1 NASA intern</a:t>
            </a:r>
          </a:p>
          <a:p>
            <a:pPr marL="0" lvl="2"/>
            <a:r>
              <a:rPr lang="en-US" dirty="0" smtClean="0"/>
              <a:t>- Developed </a:t>
            </a:r>
            <a:r>
              <a:rPr lang="en-US" dirty="0"/>
              <a:t>educational materials and activities (and museum volunteer training manual) for public </a:t>
            </a:r>
            <a:r>
              <a:rPr lang="en-US" dirty="0" smtClean="0"/>
              <a:t>engagement at </a:t>
            </a:r>
            <a:r>
              <a:rPr lang="en-US" dirty="0"/>
              <a:t>the </a:t>
            </a:r>
            <a:r>
              <a:rPr lang="en-US" dirty="0" smtClean="0"/>
              <a:t>VLM Ozone Garden </a:t>
            </a:r>
            <a:r>
              <a:rPr lang="en-US" dirty="0"/>
              <a:t>to be implemented summer 2016</a:t>
            </a:r>
          </a:p>
          <a:p>
            <a:pPr marL="0" lvl="2"/>
            <a:endParaRPr lang="en-US" sz="1000" dirty="0" smtClean="0"/>
          </a:p>
          <a:p>
            <a:pPr marL="0" lvl="2"/>
            <a:r>
              <a:rPr lang="en-US" dirty="0" smtClean="0"/>
              <a:t>- Intern </a:t>
            </a:r>
            <a:r>
              <a:rPr lang="en-US" dirty="0"/>
              <a:t>is now employed by VLM as an Education Associate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44800" y="3830138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b="1" dirty="0"/>
              <a:t>Fall 2015:  </a:t>
            </a:r>
            <a:r>
              <a:rPr lang="en-US" dirty="0"/>
              <a:t>1 NASA intern </a:t>
            </a:r>
          </a:p>
          <a:p>
            <a:pPr marL="0" lvl="2"/>
            <a:r>
              <a:rPr lang="en-US" dirty="0" smtClean="0"/>
              <a:t>- Evaluation </a:t>
            </a:r>
            <a:r>
              <a:rPr lang="en-US" dirty="0"/>
              <a:t>and troubleshooting of 35 </a:t>
            </a:r>
            <a:r>
              <a:rPr lang="en-US" dirty="0" err="1"/>
              <a:t>Calitoos</a:t>
            </a:r>
            <a:endParaRPr lang="en-US" dirty="0"/>
          </a:p>
          <a:p>
            <a:pPr marL="0" lvl="2"/>
            <a:r>
              <a:rPr lang="en-US" dirty="0" smtClean="0"/>
              <a:t>- </a:t>
            </a:r>
            <a:r>
              <a:rPr lang="en-US" dirty="0" err="1" smtClean="0"/>
              <a:t>Calitoos</a:t>
            </a:r>
            <a:r>
              <a:rPr lang="en-US" dirty="0" smtClean="0"/>
              <a:t> </a:t>
            </a:r>
            <a:r>
              <a:rPr lang="en-US" dirty="0"/>
              <a:t>currently being used in GLOBE Aerosol Field </a:t>
            </a:r>
            <a:r>
              <a:rPr lang="en-US" dirty="0" smtClean="0"/>
              <a:t>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8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</a:t>
            </a:r>
            <a:r>
              <a:rPr lang="en-US" dirty="0" smtClean="0"/>
              <a:t>SC &amp; C/PE Summer 2016</a:t>
            </a:r>
            <a:endParaRPr lang="en-US" dirty="0"/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b="21343"/>
          <a:stretch/>
        </p:blipFill>
        <p:spPr>
          <a:xfrm>
            <a:off x="32895" y="1104900"/>
            <a:ext cx="3507393" cy="2122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500" y="3155058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VLM Ozone Garden</a:t>
            </a:r>
          </a:p>
          <a:p>
            <a:pPr algn="ctr"/>
            <a:r>
              <a:rPr lang="en-US" sz="1600" i="1" dirty="0" smtClean="0"/>
              <a:t> relocated to high traffic area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40288" y="1003300"/>
            <a:ext cx="560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2016: 2 returning student interns + 3 educators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289" y="1309132"/>
            <a:ext cx="55108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Focus - Full implementation of </a:t>
            </a:r>
            <a:r>
              <a:rPr lang="en-US" u="sng" dirty="0"/>
              <a:t>Ozone Garden </a:t>
            </a:r>
            <a:r>
              <a:rPr lang="en-US" u="sng" dirty="0" smtClean="0"/>
              <a:t>activities</a:t>
            </a:r>
          </a:p>
          <a:p>
            <a:endParaRPr lang="en-US" sz="800" dirty="0" smtClean="0"/>
          </a:p>
          <a:p>
            <a:r>
              <a:rPr lang="en-US" dirty="0" smtClean="0"/>
              <a:t>- student research </a:t>
            </a:r>
            <a:r>
              <a:rPr lang="en-US" dirty="0"/>
              <a:t>using </a:t>
            </a:r>
            <a:r>
              <a:rPr lang="en-US" dirty="0" err="1"/>
              <a:t>Cairclip</a:t>
            </a:r>
            <a:r>
              <a:rPr lang="en-US" dirty="0"/>
              <a:t> O3+NO2 &amp;</a:t>
            </a:r>
            <a:r>
              <a:rPr lang="en-US" dirty="0" smtClean="0"/>
              <a:t> 2BTech </a:t>
            </a:r>
            <a:r>
              <a:rPr lang="en-US" dirty="0"/>
              <a:t>POMs</a:t>
            </a:r>
            <a:r>
              <a:rPr lang="en-US" dirty="0" smtClean="0"/>
              <a:t>, leaf stippling observations with time-lapsed camera and still </a:t>
            </a:r>
            <a:r>
              <a:rPr lang="en-US" dirty="0"/>
              <a:t>photography </a:t>
            </a:r>
            <a:r>
              <a:rPr lang="en-US" dirty="0" smtClean="0"/>
              <a:t>to correlate </a:t>
            </a:r>
            <a:r>
              <a:rPr lang="en-US" dirty="0"/>
              <a:t>with </a:t>
            </a:r>
            <a:r>
              <a:rPr lang="en-US" dirty="0" smtClean="0"/>
              <a:t>ozone;</a:t>
            </a:r>
          </a:p>
          <a:p>
            <a:endParaRPr lang="en-US" sz="800" dirty="0" smtClean="0"/>
          </a:p>
          <a:p>
            <a:r>
              <a:rPr lang="en-US" dirty="0" smtClean="0"/>
              <a:t>- public engagement for citizen scientists of all ages, </a:t>
            </a:r>
          </a:p>
          <a:p>
            <a:r>
              <a:rPr lang="en-US" dirty="0"/>
              <a:t>u</a:t>
            </a:r>
            <a:r>
              <a:rPr lang="en-US" dirty="0" smtClean="0"/>
              <a:t>sing data collection sheets and educational activities </a:t>
            </a:r>
          </a:p>
          <a:p>
            <a:r>
              <a:rPr lang="en-US" dirty="0" smtClean="0"/>
              <a:t>developed in Spring 2016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0442" y="413333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Pilot spatial distribution study 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" y="4503699"/>
            <a:ext cx="452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Compare O3 and aerosol within TEMPO pixel</a:t>
            </a:r>
          </a:p>
          <a:p>
            <a:r>
              <a:rPr lang="en-US" dirty="0" smtClean="0"/>
              <a:t>and between two pixels </a:t>
            </a:r>
            <a:endParaRPr lang="en-US" dirty="0"/>
          </a:p>
        </p:txBody>
      </p:sp>
      <p:pic>
        <p:nvPicPr>
          <p:cNvPr id="8" name="Picture 7" descr="footprint 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4216401"/>
            <a:ext cx="4064000" cy="25166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5924550" y="4216401"/>
            <a:ext cx="800100" cy="2516673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65700" y="4216401"/>
            <a:ext cx="654050" cy="2174873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61200" y="4216401"/>
            <a:ext cx="800100" cy="2516673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217140" y="4318000"/>
            <a:ext cx="796685" cy="2415074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59350" y="6623050"/>
            <a:ext cx="4064000" cy="110024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67338" y="5730875"/>
            <a:ext cx="4056012" cy="146050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67338" y="4857570"/>
            <a:ext cx="4056012" cy="133530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24650" y="4216401"/>
            <a:ext cx="2289175" cy="101599"/>
          </a:xfrm>
          <a:prstGeom prst="line">
            <a:avLst/>
          </a:prstGeom>
          <a:ln w="127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686300" y="4611133"/>
            <a:ext cx="2247900" cy="14501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686300" y="4756150"/>
            <a:ext cx="1778000" cy="1397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0" y="5176114"/>
            <a:ext cx="4832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 Continue evaluation of </a:t>
            </a:r>
            <a:r>
              <a:rPr lang="en-US" dirty="0" err="1" smtClean="0"/>
              <a:t>Cairclip</a:t>
            </a:r>
            <a:r>
              <a:rPr lang="en-US" dirty="0" smtClean="0"/>
              <a:t> O3+NO2 &amp; NO2,</a:t>
            </a:r>
          </a:p>
          <a:p>
            <a:r>
              <a:rPr lang="en-US" dirty="0" err="1" smtClean="0"/>
              <a:t>Aeroqual</a:t>
            </a:r>
            <a:r>
              <a:rPr lang="en-US" dirty="0" smtClean="0"/>
              <a:t> O3 &amp; NO2, and aerosol AOD  compared</a:t>
            </a:r>
          </a:p>
          <a:p>
            <a:r>
              <a:rPr lang="en-US" dirty="0" smtClean="0"/>
              <a:t>with VA DEQ and AERONET at CAPABLE site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0" y="6131194"/>
            <a:ext cx="496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Begin H2O measurements with GLOBE </a:t>
            </a:r>
          </a:p>
          <a:p>
            <a:r>
              <a:rPr lang="en-US" dirty="0" smtClean="0"/>
              <a:t>small sensor and compare with </a:t>
            </a:r>
            <a:r>
              <a:rPr lang="en-US" dirty="0" err="1" smtClean="0"/>
              <a:t>Aeronet</a:t>
            </a:r>
            <a:r>
              <a:rPr lang="en-US" dirty="0" smtClean="0"/>
              <a:t> &amp; Pandora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14854</TotalTime>
  <Words>307</Words>
  <Application>Microsoft Macintosh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TEMPO SC &amp; C/PE 2015-2016</vt:lpstr>
      <vt:lpstr>TEMPO SC &amp; C/PE Summer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M. Pippin</cp:lastModifiedBy>
  <cp:revision>363</cp:revision>
  <dcterms:created xsi:type="dcterms:W3CDTF">2013-01-29T19:06:19Z</dcterms:created>
  <dcterms:modified xsi:type="dcterms:W3CDTF">2016-05-31T14:50:23Z</dcterms:modified>
</cp:coreProperties>
</file>